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5" r:id="rId9"/>
    <p:sldId id="266" r:id="rId10"/>
    <p:sldId id="267" r:id="rId11"/>
    <p:sldId id="269" r:id="rId12"/>
    <p:sldId id="263" r:id="rId13"/>
    <p:sldId id="264" r:id="rId14"/>
    <p:sldId id="270" r:id="rId15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497B0"/>
    <a:srgbClr val="C6D6ED"/>
    <a:srgbClr val="8C858F"/>
    <a:srgbClr val="405A89"/>
    <a:srgbClr val="E4BD99"/>
    <a:srgbClr val="FCBA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4" d="100"/>
          <a:sy n="64" d="100"/>
        </p:scale>
        <p:origin x="95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C38C22-0DD1-4E19-90B6-A82EB0D5510B}" type="datetimeFigureOut">
              <a:rPr lang="zh-TW" altLang="en-US" smtClean="0"/>
              <a:t>2018/1/11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AEFCEB-F439-4C85-91B6-F91D1DA44A6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55135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流程</a:t>
            </a:r>
            <a:r>
              <a:rPr lang="en-US" altLang="zh-TW" dirty="0" smtClean="0"/>
              <a:t>or</a:t>
            </a:r>
            <a:r>
              <a:rPr lang="zh-TW" altLang="en-US" dirty="0" smtClean="0"/>
              <a:t>類別圖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AEFCEB-F439-4C85-91B6-F91D1DA44A6F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742919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完成之使用者介面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AEFCEB-F439-4C85-91B6-F91D1DA44A6F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37291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完成之使用者介面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AEFCEB-F439-4C85-91B6-F91D1DA44A6F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030102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完成之使用者介面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AEFCEB-F439-4C85-91B6-F91D1DA44A6F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607287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完成之使用者介面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AEFCEB-F439-4C85-91B6-F91D1DA44A6F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997980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完成之使用者介面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AEFCEB-F439-4C85-91B6-F91D1DA44A6F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654337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實際分工與工作時程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AEFCEB-F439-4C85-91B6-F91D1DA44A6F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038717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遭遇問題</a:t>
            </a:r>
            <a:r>
              <a:rPr lang="en-US" altLang="zh-TW" dirty="0" smtClean="0"/>
              <a:t>&amp;</a:t>
            </a:r>
            <a:r>
              <a:rPr lang="zh-TW" altLang="en-US" dirty="0" smtClean="0"/>
              <a:t>解決辦法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AEFCEB-F439-4C85-91B6-F91D1DA44A6F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109300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BD4E59-43DF-42DF-8A27-0C7E9D8D85B1}" type="datetimeFigureOut">
              <a:rPr lang="zh-TW" altLang="en-US" smtClean="0"/>
              <a:t>2018/1/11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6FD16-59D7-4166-9A92-A98039AAB55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460527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BD4E59-43DF-42DF-8A27-0C7E9D8D85B1}" type="datetimeFigureOut">
              <a:rPr lang="zh-TW" altLang="en-US" smtClean="0"/>
              <a:t>2018/1/11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6FD16-59D7-4166-9A92-A98039AAB55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545285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BD4E59-43DF-42DF-8A27-0C7E9D8D85B1}" type="datetimeFigureOut">
              <a:rPr lang="zh-TW" altLang="en-US" smtClean="0"/>
              <a:t>2018/1/11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6FD16-59D7-4166-9A92-A98039AAB55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519502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BD4E59-43DF-42DF-8A27-0C7E9D8D85B1}" type="datetimeFigureOut">
              <a:rPr lang="zh-TW" altLang="en-US" smtClean="0"/>
              <a:t>2018/1/11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6FD16-59D7-4166-9A92-A98039AAB55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110970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BD4E59-43DF-42DF-8A27-0C7E9D8D85B1}" type="datetimeFigureOut">
              <a:rPr lang="zh-TW" altLang="en-US" smtClean="0"/>
              <a:t>2018/1/11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6FD16-59D7-4166-9A92-A98039AAB55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392109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BD4E59-43DF-42DF-8A27-0C7E9D8D85B1}" type="datetimeFigureOut">
              <a:rPr lang="zh-TW" altLang="en-US" smtClean="0"/>
              <a:t>2018/1/11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6FD16-59D7-4166-9A92-A98039AAB55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475334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BD4E59-43DF-42DF-8A27-0C7E9D8D85B1}" type="datetimeFigureOut">
              <a:rPr lang="zh-TW" altLang="en-US" smtClean="0"/>
              <a:t>2018/1/11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6FD16-59D7-4166-9A92-A98039AAB55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651572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BD4E59-43DF-42DF-8A27-0C7E9D8D85B1}" type="datetimeFigureOut">
              <a:rPr lang="zh-TW" altLang="en-US" smtClean="0"/>
              <a:t>2018/1/11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6FD16-59D7-4166-9A92-A98039AAB55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98049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BD4E59-43DF-42DF-8A27-0C7E9D8D85B1}" type="datetimeFigureOut">
              <a:rPr lang="zh-TW" altLang="en-US" smtClean="0"/>
              <a:t>2018/1/11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6FD16-59D7-4166-9A92-A98039AAB55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490495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BD4E59-43DF-42DF-8A27-0C7E9D8D85B1}" type="datetimeFigureOut">
              <a:rPr lang="zh-TW" altLang="en-US" smtClean="0"/>
              <a:t>2018/1/11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6FD16-59D7-4166-9A92-A98039AAB55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689071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BD4E59-43DF-42DF-8A27-0C7E9D8D85B1}" type="datetimeFigureOut">
              <a:rPr lang="zh-TW" altLang="en-US" smtClean="0"/>
              <a:t>2018/1/11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6FD16-59D7-4166-9A92-A98039AAB55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993535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BD4E59-43DF-42DF-8A27-0C7E9D8D85B1}" type="datetimeFigureOut">
              <a:rPr lang="zh-TW" altLang="en-US" smtClean="0"/>
              <a:t>2018/1/11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46FD16-59D7-4166-9A92-A98039AAB55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151089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microsoft.com/office/2007/relationships/hdphoto" Target="../media/hdphoto6.wdp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4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5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174" y="129729"/>
            <a:ext cx="4548314" cy="6610662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4718488" y="599606"/>
            <a:ext cx="7473512" cy="1229194"/>
          </a:xfrm>
        </p:spPr>
        <p:txBody>
          <a:bodyPr>
            <a:normAutofit/>
          </a:bodyPr>
          <a:lstStyle/>
          <a:p>
            <a:r>
              <a:rPr lang="en-US" altLang="zh-TW" sz="8000" b="1" dirty="0" smtClean="0">
                <a:latin typeface="Broadway" panose="04040905080B02020502" pitchFamily="82" charset="0"/>
              </a:rPr>
              <a:t>Candy Yen</a:t>
            </a:r>
            <a:endParaRPr lang="zh-TW" altLang="en-US" sz="8000" b="1" dirty="0">
              <a:latin typeface="Broadway" panose="04040905080B02020502" pitchFamily="82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5974371" y="2136018"/>
            <a:ext cx="49617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200" b="1" dirty="0" smtClean="0">
                <a:latin typeface="Yu Gothic UI" panose="020B0500000000000000" pitchFamily="34" charset="-128"/>
                <a:ea typeface="Yu Gothic UI" panose="020B0500000000000000" pitchFamily="34" charset="-128"/>
              </a:rPr>
              <a:t>屬於你的虛擬女友</a:t>
            </a:r>
            <a:endParaRPr lang="zh-TW" altLang="en-US" sz="3200" b="1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9047355" y="4725489"/>
            <a:ext cx="37775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 smtClean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00457126	</a:t>
            </a:r>
            <a:r>
              <a:rPr lang="zh-TW" altLang="en-US" sz="2400" b="1" dirty="0" smtClean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劉郁佳</a:t>
            </a:r>
            <a:endParaRPr lang="zh-TW" altLang="en-US" sz="2400" b="1" dirty="0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9047354" y="5243235"/>
            <a:ext cx="37775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00457127	</a:t>
            </a:r>
            <a:r>
              <a:rPr lang="zh-TW" altLang="en-US" sz="2400" b="1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張顥孆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9047354" y="5760981"/>
            <a:ext cx="37775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00457141	</a:t>
            </a:r>
            <a:r>
              <a:rPr lang="zh-TW" altLang="en-US" sz="2400" b="1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周希珉</a:t>
            </a:r>
          </a:p>
        </p:txBody>
      </p:sp>
      <p:sp>
        <p:nvSpPr>
          <p:cNvPr id="9" name="文字方塊 8"/>
          <p:cNvSpPr txBox="1"/>
          <p:nvPr/>
        </p:nvSpPr>
        <p:spPr>
          <a:xfrm>
            <a:off x="9047353" y="6278726"/>
            <a:ext cx="37775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00457149	</a:t>
            </a:r>
            <a:r>
              <a:rPr lang="zh-TW" altLang="en-US" sz="2400" b="1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林季陽</a:t>
            </a:r>
          </a:p>
        </p:txBody>
      </p:sp>
      <p:sp>
        <p:nvSpPr>
          <p:cNvPr id="13" name="矩形 12"/>
          <p:cNvSpPr/>
          <p:nvPr/>
        </p:nvSpPr>
        <p:spPr>
          <a:xfrm>
            <a:off x="5636302" y="1828801"/>
            <a:ext cx="5771213" cy="5608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676587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806298" y="897536"/>
            <a:ext cx="923330" cy="506292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TW" altLang="en-US" sz="4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完成之使用者介面</a:t>
            </a:r>
            <a:endParaRPr lang="zh-TW" altLang="en-US" sz="4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438352" y="0"/>
            <a:ext cx="45719" cy="685800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3"/>
          <a:srcRect l="857" t="602" r="1026" b="1369"/>
          <a:stretch/>
        </p:blipFill>
        <p:spPr>
          <a:xfrm>
            <a:off x="3192795" y="356016"/>
            <a:ext cx="8604355" cy="6145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5376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806298" y="897536"/>
            <a:ext cx="923330" cy="506292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TW" altLang="en-US" sz="4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完成之使用者介面</a:t>
            </a:r>
            <a:endParaRPr lang="zh-TW" altLang="en-US" sz="4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438352" y="0"/>
            <a:ext cx="45719" cy="685800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3"/>
          <a:srcRect l="1156" t="1853" r="1002" b="2030"/>
          <a:stretch/>
        </p:blipFill>
        <p:spPr>
          <a:xfrm>
            <a:off x="2953062" y="374754"/>
            <a:ext cx="6355829" cy="4092315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4"/>
          <a:srcRect r="2218" b="2145"/>
          <a:stretch/>
        </p:blipFill>
        <p:spPr>
          <a:xfrm>
            <a:off x="8703275" y="3724814"/>
            <a:ext cx="2644279" cy="2735947"/>
          </a:xfrm>
          <a:prstGeom prst="rect">
            <a:avLst/>
          </a:prstGeom>
          <a:ln w="11430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4428380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橢圓 67"/>
          <p:cNvSpPr/>
          <p:nvPr/>
        </p:nvSpPr>
        <p:spPr>
          <a:xfrm>
            <a:off x="8422924" y="2908096"/>
            <a:ext cx="763248" cy="763248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63" name="直線單箭頭接點 62"/>
          <p:cNvCxnSpPr/>
          <p:nvPr/>
        </p:nvCxnSpPr>
        <p:spPr>
          <a:xfrm>
            <a:off x="4998079" y="3644168"/>
            <a:ext cx="0" cy="1755728"/>
          </a:xfrm>
          <a:prstGeom prst="straightConnector1">
            <a:avLst/>
          </a:prstGeom>
          <a:ln w="57150">
            <a:solidFill>
              <a:srgbClr val="8497B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單箭頭接點 60"/>
          <p:cNvCxnSpPr/>
          <p:nvPr/>
        </p:nvCxnSpPr>
        <p:spPr>
          <a:xfrm>
            <a:off x="6139556" y="3625742"/>
            <a:ext cx="0" cy="1755728"/>
          </a:xfrm>
          <a:prstGeom prst="straightConnector1">
            <a:avLst/>
          </a:prstGeom>
          <a:ln w="57150">
            <a:solidFill>
              <a:srgbClr val="8497B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肘形接點 56"/>
          <p:cNvCxnSpPr/>
          <p:nvPr/>
        </p:nvCxnSpPr>
        <p:spPr>
          <a:xfrm rot="16200000" flipH="1">
            <a:off x="6660636" y="4304394"/>
            <a:ext cx="1718875" cy="435276"/>
          </a:xfrm>
          <a:prstGeom prst="bentConnector3">
            <a:avLst>
              <a:gd name="adj1" fmla="val 48256"/>
            </a:avLst>
          </a:prstGeom>
          <a:ln w="57150">
            <a:solidFill>
              <a:srgbClr val="8497B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肘形接點 51"/>
          <p:cNvCxnSpPr/>
          <p:nvPr/>
        </p:nvCxnSpPr>
        <p:spPr>
          <a:xfrm rot="5400000">
            <a:off x="3019669" y="4035478"/>
            <a:ext cx="1200463" cy="472199"/>
          </a:xfrm>
          <a:prstGeom prst="bentConnector3">
            <a:avLst/>
          </a:prstGeom>
          <a:ln w="57150">
            <a:solidFill>
              <a:srgbClr val="8497B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橢圓 49"/>
          <p:cNvSpPr/>
          <p:nvPr/>
        </p:nvSpPr>
        <p:spPr>
          <a:xfrm>
            <a:off x="6900615" y="2909957"/>
            <a:ext cx="763248" cy="763248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9" name="橢圓 48"/>
          <p:cNvSpPr/>
          <p:nvPr/>
        </p:nvSpPr>
        <p:spPr>
          <a:xfrm>
            <a:off x="5758535" y="2908096"/>
            <a:ext cx="763248" cy="763248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8" name="橢圓 47"/>
          <p:cNvSpPr/>
          <p:nvPr/>
        </p:nvSpPr>
        <p:spPr>
          <a:xfrm>
            <a:off x="4616455" y="2899346"/>
            <a:ext cx="763248" cy="763248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橢圓 33"/>
          <p:cNvSpPr/>
          <p:nvPr/>
        </p:nvSpPr>
        <p:spPr>
          <a:xfrm>
            <a:off x="3474375" y="2904344"/>
            <a:ext cx="763248" cy="763248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4" name="群組 23"/>
          <p:cNvGrpSpPr/>
          <p:nvPr/>
        </p:nvGrpSpPr>
        <p:grpSpPr>
          <a:xfrm>
            <a:off x="1030853" y="2322229"/>
            <a:ext cx="10130295" cy="3898688"/>
            <a:chOff x="1096781" y="2068644"/>
            <a:chExt cx="10130295" cy="3898688"/>
          </a:xfrm>
        </p:grpSpPr>
        <p:sp>
          <p:nvSpPr>
            <p:cNvPr id="8" name="向右箭號 7"/>
            <p:cNvSpPr/>
            <p:nvPr/>
          </p:nvSpPr>
          <p:spPr>
            <a:xfrm>
              <a:off x="1096781" y="2248525"/>
              <a:ext cx="9998439" cy="209862"/>
            </a:xfrm>
            <a:prstGeom prst="rightArrow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0" name="直線接點 9"/>
            <p:cNvCxnSpPr/>
            <p:nvPr/>
          </p:nvCxnSpPr>
          <p:spPr>
            <a:xfrm>
              <a:off x="1096781" y="2068644"/>
              <a:ext cx="0" cy="539646"/>
            </a:xfrm>
            <a:prstGeom prst="line">
              <a:avLst/>
            </a:prstGeom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線接點 12"/>
            <p:cNvCxnSpPr/>
            <p:nvPr/>
          </p:nvCxnSpPr>
          <p:spPr>
            <a:xfrm>
              <a:off x="3087624" y="2086133"/>
              <a:ext cx="0" cy="539646"/>
            </a:xfrm>
            <a:prstGeom prst="line">
              <a:avLst/>
            </a:prstGeom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文字方塊 13"/>
            <p:cNvSpPr txBox="1"/>
            <p:nvPr/>
          </p:nvSpPr>
          <p:spPr>
            <a:xfrm>
              <a:off x="1568983" y="2608290"/>
              <a:ext cx="1046440" cy="1618938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zh-TW" altLang="en-US" sz="2800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蒐集資料</a:t>
              </a:r>
              <a:endPara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r>
                <a:rPr lang="zh-TW" altLang="en-US" sz="2800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規劃架構</a:t>
              </a:r>
              <a:endPara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5" name="文字方塊 14"/>
            <p:cNvSpPr txBox="1"/>
            <p:nvPr/>
          </p:nvSpPr>
          <p:spPr>
            <a:xfrm>
              <a:off x="3614151" y="2650759"/>
              <a:ext cx="615553" cy="995594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zh-TW" altLang="en-US" sz="2800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記帳</a:t>
              </a:r>
              <a:endPara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6" name="文字方塊 15"/>
            <p:cNvSpPr txBox="1"/>
            <p:nvPr/>
          </p:nvSpPr>
          <p:spPr>
            <a:xfrm>
              <a:off x="4756231" y="2650759"/>
              <a:ext cx="615553" cy="1631427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zh-TW" altLang="en-US" sz="2800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定時訊息</a:t>
              </a:r>
              <a:endPara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7" name="文字方塊 16"/>
            <p:cNvSpPr txBox="1"/>
            <p:nvPr/>
          </p:nvSpPr>
          <p:spPr>
            <a:xfrm>
              <a:off x="7040391" y="2650759"/>
              <a:ext cx="615553" cy="1526497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zh-TW" altLang="en-US" sz="2800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美食選擇</a:t>
              </a:r>
              <a:endPara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8" name="文字方塊 17"/>
            <p:cNvSpPr txBox="1"/>
            <p:nvPr/>
          </p:nvSpPr>
          <p:spPr>
            <a:xfrm>
              <a:off x="5898311" y="2650759"/>
              <a:ext cx="615553" cy="866928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zh-TW" altLang="en-US" sz="2800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鬧鐘</a:t>
              </a:r>
              <a:endPara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cxnSp>
          <p:nvCxnSpPr>
            <p:cNvPr id="19" name="直線接點 18"/>
            <p:cNvCxnSpPr/>
            <p:nvPr/>
          </p:nvCxnSpPr>
          <p:spPr>
            <a:xfrm>
              <a:off x="8182469" y="2068644"/>
              <a:ext cx="0" cy="539646"/>
            </a:xfrm>
            <a:prstGeom prst="line">
              <a:avLst/>
            </a:prstGeom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接點 19"/>
            <p:cNvCxnSpPr/>
            <p:nvPr/>
          </p:nvCxnSpPr>
          <p:spPr>
            <a:xfrm>
              <a:off x="9558470" y="2068644"/>
              <a:ext cx="0" cy="539646"/>
            </a:xfrm>
            <a:prstGeom prst="line">
              <a:avLst/>
            </a:prstGeom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文字方塊 21"/>
            <p:cNvSpPr txBox="1"/>
            <p:nvPr/>
          </p:nvSpPr>
          <p:spPr>
            <a:xfrm>
              <a:off x="8347256" y="2638267"/>
              <a:ext cx="1046440" cy="3329065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zh-TW" altLang="en-US" sz="2800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整合</a:t>
              </a:r>
              <a:endPara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r>
                <a:rPr lang="zh-TW" altLang="en-US" sz="2800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遊戲、回覆功能追加</a:t>
              </a:r>
              <a:endPara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3" name="文字方塊 22"/>
            <p:cNvSpPr txBox="1"/>
            <p:nvPr/>
          </p:nvSpPr>
          <p:spPr>
            <a:xfrm>
              <a:off x="9681087" y="2890787"/>
              <a:ext cx="1545989" cy="523220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r>
                <a:rPr lang="en-US" altLang="zh-TW" sz="2800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DEBUG</a:t>
              </a:r>
            </a:p>
          </p:txBody>
        </p:sp>
      </p:grpSp>
      <p:sp>
        <p:nvSpPr>
          <p:cNvPr id="25" name="文字方塊 24"/>
          <p:cNvSpPr txBox="1"/>
          <p:nvPr/>
        </p:nvSpPr>
        <p:spPr>
          <a:xfrm>
            <a:off x="3106397" y="480311"/>
            <a:ext cx="5979207" cy="83099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zh-TW" altLang="en-US" sz="4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實際分工與工作時程</a:t>
            </a:r>
            <a:endParaRPr lang="zh-TW" altLang="en-US" sz="4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404235" y="1828987"/>
            <a:ext cx="13041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dirty="0" smtClean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11/25</a:t>
            </a:r>
            <a:endParaRPr lang="zh-TW" altLang="en-US" sz="2800" b="1" dirty="0">
              <a:solidFill>
                <a:schemeClr val="accent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2369623" y="1799009"/>
            <a:ext cx="13041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dirty="0" smtClean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12/5</a:t>
            </a:r>
            <a:endParaRPr lang="zh-TW" altLang="en-US" sz="2800" b="1" dirty="0">
              <a:solidFill>
                <a:schemeClr val="accent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8" name="文字方塊 27"/>
          <p:cNvSpPr txBox="1"/>
          <p:nvPr/>
        </p:nvSpPr>
        <p:spPr>
          <a:xfrm>
            <a:off x="7460741" y="1786518"/>
            <a:ext cx="13041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dirty="0" smtClean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1/1</a:t>
            </a:r>
            <a:endParaRPr lang="zh-TW" altLang="en-US" sz="2800" b="1" dirty="0">
              <a:solidFill>
                <a:schemeClr val="accent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9" name="文字方塊 28"/>
          <p:cNvSpPr txBox="1"/>
          <p:nvPr/>
        </p:nvSpPr>
        <p:spPr>
          <a:xfrm>
            <a:off x="8856416" y="1786518"/>
            <a:ext cx="13041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dirty="0" smtClean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1/6</a:t>
            </a:r>
            <a:endParaRPr lang="zh-TW" altLang="en-US" sz="2800" b="1" dirty="0">
              <a:solidFill>
                <a:schemeClr val="accent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0" name="文字方塊 29"/>
          <p:cNvSpPr txBox="1"/>
          <p:nvPr/>
        </p:nvSpPr>
        <p:spPr>
          <a:xfrm>
            <a:off x="10849420" y="2356144"/>
            <a:ext cx="13041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dirty="0" smtClean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Now</a:t>
            </a:r>
            <a:endParaRPr lang="zh-TW" altLang="en-US" sz="2800" b="1" dirty="0">
              <a:solidFill>
                <a:schemeClr val="accent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4" name="文字方塊 63"/>
          <p:cNvSpPr txBox="1"/>
          <p:nvPr/>
        </p:nvSpPr>
        <p:spPr>
          <a:xfrm>
            <a:off x="2667414" y="4859312"/>
            <a:ext cx="14327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劉郁佳</a:t>
            </a:r>
            <a:endParaRPr lang="zh-TW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5" name="文字方塊 64"/>
          <p:cNvSpPr txBox="1"/>
          <p:nvPr/>
        </p:nvSpPr>
        <p:spPr>
          <a:xfrm>
            <a:off x="4281692" y="5399896"/>
            <a:ext cx="14327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張顥孆</a:t>
            </a:r>
            <a:endParaRPr lang="zh-TW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6" name="文字方塊 65"/>
          <p:cNvSpPr txBox="1"/>
          <p:nvPr/>
        </p:nvSpPr>
        <p:spPr>
          <a:xfrm>
            <a:off x="5428278" y="5399896"/>
            <a:ext cx="14327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林季陽</a:t>
            </a:r>
            <a:endParaRPr lang="zh-TW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7" name="文字方塊 66"/>
          <p:cNvSpPr txBox="1"/>
          <p:nvPr/>
        </p:nvSpPr>
        <p:spPr>
          <a:xfrm>
            <a:off x="7001812" y="5399896"/>
            <a:ext cx="14327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周希珉</a:t>
            </a:r>
            <a:endParaRPr lang="zh-TW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69" name="肘形接點 68"/>
          <p:cNvCxnSpPr/>
          <p:nvPr/>
        </p:nvCxnSpPr>
        <p:spPr>
          <a:xfrm rot="16200000" flipH="1">
            <a:off x="8425042" y="3974493"/>
            <a:ext cx="1810069" cy="1003888"/>
          </a:xfrm>
          <a:prstGeom prst="bentConnector3">
            <a:avLst>
              <a:gd name="adj1" fmla="val 50000"/>
            </a:avLst>
          </a:prstGeom>
          <a:ln w="57150">
            <a:solidFill>
              <a:srgbClr val="8497B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文字方塊 71"/>
          <p:cNvSpPr txBox="1"/>
          <p:nvPr/>
        </p:nvSpPr>
        <p:spPr>
          <a:xfrm>
            <a:off x="9124844" y="5369917"/>
            <a:ext cx="14327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張顥孆</a:t>
            </a:r>
            <a:endParaRPr lang="en-US" altLang="zh-TW" sz="24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周希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珉</a:t>
            </a:r>
          </a:p>
        </p:txBody>
      </p:sp>
      <p:sp>
        <p:nvSpPr>
          <p:cNvPr id="73" name="矩形 72"/>
          <p:cNvSpPr/>
          <p:nvPr/>
        </p:nvSpPr>
        <p:spPr>
          <a:xfrm>
            <a:off x="3056919" y="1257105"/>
            <a:ext cx="5771213" cy="5608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109062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6427" y="149901"/>
            <a:ext cx="6580682" cy="6580682"/>
          </a:xfrm>
          <a:prstGeom prst="rect">
            <a:avLst/>
          </a:prstGeom>
        </p:spPr>
      </p:pic>
      <p:grpSp>
        <p:nvGrpSpPr>
          <p:cNvPr id="27" name="群組 26"/>
          <p:cNvGrpSpPr/>
          <p:nvPr/>
        </p:nvGrpSpPr>
        <p:grpSpPr>
          <a:xfrm>
            <a:off x="369757" y="311901"/>
            <a:ext cx="11007778" cy="1357646"/>
            <a:chOff x="369757" y="158273"/>
            <a:chExt cx="11007778" cy="1357646"/>
          </a:xfrm>
        </p:grpSpPr>
        <p:sp>
          <p:nvSpPr>
            <p:cNvPr id="5" name="文字方塊 4"/>
            <p:cNvSpPr txBox="1"/>
            <p:nvPr/>
          </p:nvSpPr>
          <p:spPr>
            <a:xfrm>
              <a:off x="1019331" y="284813"/>
              <a:ext cx="1035820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3600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記帳程式若傳進中文資訊，在資料庫會顯示亂碼</a:t>
              </a:r>
              <a:endParaRPr lang="zh-TW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" name="文字方塊 5"/>
            <p:cNvSpPr txBox="1"/>
            <p:nvPr/>
          </p:nvSpPr>
          <p:spPr>
            <a:xfrm>
              <a:off x="1858780" y="931144"/>
              <a:ext cx="271322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3200" dirty="0" smtClean="0">
                  <a:latin typeface="Yu Gothic UI" panose="020B0500000000000000" pitchFamily="34" charset="-128"/>
                  <a:ea typeface="Yu Gothic UI" panose="020B0500000000000000" pitchFamily="34" charset="-128"/>
                </a:rPr>
                <a:t>強迫你用英文</a:t>
              </a:r>
              <a:endParaRPr lang="zh-TW" altLang="en-US" sz="2400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  <p:sp>
          <p:nvSpPr>
            <p:cNvPr id="7" name="乘號 6"/>
            <p:cNvSpPr/>
            <p:nvPr/>
          </p:nvSpPr>
          <p:spPr>
            <a:xfrm>
              <a:off x="369757" y="158273"/>
              <a:ext cx="899410" cy="899410"/>
            </a:xfrm>
            <a:prstGeom prst="mathMultiply">
              <a:avLst>
                <a:gd name="adj1" fmla="val 13520"/>
              </a:avLst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2" name="直線單箭頭接點 11"/>
            <p:cNvCxnSpPr>
              <a:endCxn id="6" idx="1"/>
            </p:cNvCxnSpPr>
            <p:nvPr/>
          </p:nvCxnSpPr>
          <p:spPr>
            <a:xfrm>
              <a:off x="1364105" y="1223531"/>
              <a:ext cx="494675" cy="1"/>
            </a:xfrm>
            <a:prstGeom prst="straightConnector1">
              <a:avLst/>
            </a:prstGeom>
            <a:ln w="57150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群組 27"/>
          <p:cNvGrpSpPr/>
          <p:nvPr/>
        </p:nvGrpSpPr>
        <p:grpSpPr>
          <a:xfrm>
            <a:off x="369757" y="1981448"/>
            <a:ext cx="5776210" cy="1279463"/>
            <a:chOff x="369757" y="1391133"/>
            <a:chExt cx="5776210" cy="1279463"/>
          </a:xfrm>
        </p:grpSpPr>
        <p:sp>
          <p:nvSpPr>
            <p:cNvPr id="13" name="文字方塊 12"/>
            <p:cNvSpPr txBox="1"/>
            <p:nvPr/>
          </p:nvSpPr>
          <p:spPr>
            <a:xfrm>
              <a:off x="1064302" y="1533099"/>
              <a:ext cx="323787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3600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寫</a:t>
              </a:r>
              <a:r>
                <a:rPr lang="en-US" altLang="zh-TW" sz="3600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GUI</a:t>
              </a:r>
              <a:r>
                <a:rPr lang="zh-TW" altLang="en-US" sz="3600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好麻煩</a:t>
              </a:r>
              <a:endParaRPr lang="zh-TW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4" name="乘號 13"/>
            <p:cNvSpPr/>
            <p:nvPr/>
          </p:nvSpPr>
          <p:spPr>
            <a:xfrm>
              <a:off x="369757" y="1391133"/>
              <a:ext cx="899410" cy="899410"/>
            </a:xfrm>
            <a:prstGeom prst="mathMultiply">
              <a:avLst>
                <a:gd name="adj1" fmla="val 13520"/>
              </a:avLst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5" name="直線單箭頭接點 14"/>
            <p:cNvCxnSpPr/>
            <p:nvPr/>
          </p:nvCxnSpPr>
          <p:spPr>
            <a:xfrm>
              <a:off x="1364104" y="2425212"/>
              <a:ext cx="494675" cy="1"/>
            </a:xfrm>
            <a:prstGeom prst="straightConnector1">
              <a:avLst/>
            </a:prstGeom>
            <a:ln w="57150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文字方塊 19"/>
            <p:cNvSpPr txBox="1"/>
            <p:nvPr/>
          </p:nvSpPr>
          <p:spPr>
            <a:xfrm>
              <a:off x="1858779" y="2085821"/>
              <a:ext cx="428718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3200" dirty="0" smtClean="0">
                  <a:latin typeface="Yu Gothic UI" panose="020B0500000000000000" pitchFamily="34" charset="-128"/>
                  <a:ea typeface="Yu Gothic UI" panose="020B0500000000000000" pitchFamily="34" charset="-128"/>
                </a:rPr>
                <a:t>WindowBuilder</a:t>
              </a:r>
              <a:r>
                <a:rPr lang="zh-TW" altLang="en-US" sz="3200" dirty="0" smtClean="0">
                  <a:latin typeface="Yu Gothic UI" panose="020B0500000000000000" pitchFamily="34" charset="-128"/>
                  <a:ea typeface="Yu Gothic UI" panose="020B0500000000000000" pitchFamily="34" charset="-128"/>
                </a:rPr>
                <a:t>很</a:t>
              </a:r>
              <a:r>
                <a:rPr lang="zh-TW" altLang="en-US" sz="3200" dirty="0">
                  <a:latin typeface="Yu Gothic UI" panose="020B0500000000000000" pitchFamily="34" charset="-128"/>
                  <a:ea typeface="Yu Gothic UI" panose="020B0500000000000000" pitchFamily="34" charset="-128"/>
                </a:rPr>
                <a:t>好</a:t>
              </a:r>
              <a:r>
                <a:rPr lang="zh-TW" altLang="en-US" sz="3200" dirty="0" smtClean="0">
                  <a:latin typeface="Yu Gothic UI" panose="020B0500000000000000" pitchFamily="34" charset="-128"/>
                  <a:ea typeface="Yu Gothic UI" panose="020B0500000000000000" pitchFamily="34" charset="-128"/>
                </a:rPr>
                <a:t>用</a:t>
              </a:r>
              <a:endParaRPr lang="zh-TW" altLang="en-US" sz="2400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grpSp>
        <p:nvGrpSpPr>
          <p:cNvPr id="29" name="群組 28"/>
          <p:cNvGrpSpPr/>
          <p:nvPr/>
        </p:nvGrpSpPr>
        <p:grpSpPr>
          <a:xfrm>
            <a:off x="369757" y="3572812"/>
            <a:ext cx="11442492" cy="1296090"/>
            <a:chOff x="369757" y="2497453"/>
            <a:chExt cx="11442492" cy="1296090"/>
          </a:xfrm>
        </p:grpSpPr>
        <p:sp>
          <p:nvSpPr>
            <p:cNvPr id="16" name="文字方塊 15"/>
            <p:cNvSpPr txBox="1"/>
            <p:nvPr/>
          </p:nvSpPr>
          <p:spPr>
            <a:xfrm>
              <a:off x="1019330" y="2623993"/>
              <a:ext cx="1079291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3600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如何在記帳程式有效傳遞日期</a:t>
              </a:r>
              <a:r>
                <a:rPr lang="en-US" altLang="zh-TW" sz="3600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(</a:t>
              </a:r>
              <a:r>
                <a:rPr lang="zh-TW" altLang="en-US" sz="3600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點選前一日、後一日</a:t>
              </a:r>
              <a:r>
                <a:rPr lang="en-US" altLang="zh-TW" sz="3600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)</a:t>
              </a:r>
              <a:endParaRPr lang="zh-TW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7" name="乘號 16"/>
            <p:cNvSpPr/>
            <p:nvPr/>
          </p:nvSpPr>
          <p:spPr>
            <a:xfrm>
              <a:off x="369757" y="2497453"/>
              <a:ext cx="899410" cy="899410"/>
            </a:xfrm>
            <a:prstGeom prst="mathMultiply">
              <a:avLst>
                <a:gd name="adj1" fmla="val 13520"/>
              </a:avLst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8" name="直線單箭頭接點 17"/>
            <p:cNvCxnSpPr/>
            <p:nvPr/>
          </p:nvCxnSpPr>
          <p:spPr>
            <a:xfrm>
              <a:off x="1364104" y="3469103"/>
              <a:ext cx="494675" cy="1"/>
            </a:xfrm>
            <a:prstGeom prst="straightConnector1">
              <a:avLst/>
            </a:prstGeom>
            <a:ln w="57150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文字方塊 20"/>
            <p:cNvSpPr txBox="1"/>
            <p:nvPr/>
          </p:nvSpPr>
          <p:spPr>
            <a:xfrm>
              <a:off x="1858778" y="3208768"/>
              <a:ext cx="834952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3200" dirty="0" smtClean="0">
                  <a:latin typeface="Yu Gothic UI" panose="020B0500000000000000" pitchFamily="34" charset="-128"/>
                  <a:ea typeface="Yu Gothic UI" panose="020B0500000000000000" pitchFamily="34" charset="-128"/>
                </a:rPr>
                <a:t>每次呼叫記帳物件都需將年月日當參數傳過去</a:t>
              </a:r>
              <a:endParaRPr lang="zh-TW" altLang="en-US" sz="2400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grpSp>
        <p:nvGrpSpPr>
          <p:cNvPr id="30" name="群組 29"/>
          <p:cNvGrpSpPr/>
          <p:nvPr/>
        </p:nvGrpSpPr>
        <p:grpSpPr>
          <a:xfrm>
            <a:off x="369757" y="5180803"/>
            <a:ext cx="8129665" cy="1365296"/>
            <a:chOff x="369757" y="3625023"/>
            <a:chExt cx="8129665" cy="1365296"/>
          </a:xfrm>
        </p:grpSpPr>
        <p:sp>
          <p:nvSpPr>
            <p:cNvPr id="22" name="文字方塊 21"/>
            <p:cNvSpPr txBox="1"/>
            <p:nvPr/>
          </p:nvSpPr>
          <p:spPr>
            <a:xfrm>
              <a:off x="1019330" y="3751563"/>
              <a:ext cx="403235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3600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如何關閉指定視窗</a:t>
              </a:r>
              <a:endParaRPr lang="zh-TW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3" name="乘號 22"/>
            <p:cNvSpPr/>
            <p:nvPr/>
          </p:nvSpPr>
          <p:spPr>
            <a:xfrm>
              <a:off x="369757" y="3625023"/>
              <a:ext cx="899410" cy="899410"/>
            </a:xfrm>
            <a:prstGeom prst="mathMultiply">
              <a:avLst>
                <a:gd name="adj1" fmla="val 13520"/>
              </a:avLst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24" name="直線單箭頭接點 23"/>
            <p:cNvCxnSpPr/>
            <p:nvPr/>
          </p:nvCxnSpPr>
          <p:spPr>
            <a:xfrm>
              <a:off x="1364104" y="4640288"/>
              <a:ext cx="494675" cy="1"/>
            </a:xfrm>
            <a:prstGeom prst="straightConnector1">
              <a:avLst/>
            </a:prstGeom>
            <a:ln w="57150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文字方塊 25"/>
            <p:cNvSpPr txBox="1"/>
            <p:nvPr/>
          </p:nvSpPr>
          <p:spPr>
            <a:xfrm>
              <a:off x="1821301" y="4405544"/>
              <a:ext cx="667812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3200" dirty="0" smtClean="0">
                  <a:latin typeface="Yu Gothic UI" panose="020B0500000000000000" pitchFamily="34" charset="-128"/>
                  <a:ea typeface="Yu Gothic UI" panose="020B0500000000000000" pitchFamily="34" charset="-128"/>
                </a:rPr>
                <a:t>使用</a:t>
              </a:r>
              <a:r>
                <a:rPr lang="en-US" altLang="zh-TW" sz="3200" dirty="0" smtClean="0">
                  <a:latin typeface="Yu Gothic UI" panose="020B0500000000000000" pitchFamily="34" charset="-128"/>
                  <a:ea typeface="Yu Gothic UI" panose="020B0500000000000000" pitchFamily="34" charset="-128"/>
                </a:rPr>
                <a:t>Button</a:t>
              </a:r>
              <a:r>
                <a:rPr lang="zh-TW" altLang="en-US" sz="3200" dirty="0" smtClean="0">
                  <a:latin typeface="Yu Gothic UI" panose="020B0500000000000000" pitchFamily="34" charset="-128"/>
                  <a:ea typeface="Yu Gothic UI" panose="020B0500000000000000" pitchFamily="34" charset="-128"/>
                </a:rPr>
                <a:t>返回指定頁面並隱藏視窗</a:t>
              </a:r>
              <a:endParaRPr lang="zh-TW" altLang="en-US" sz="3200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964910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3097968" y="2644170"/>
            <a:ext cx="599606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9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END</a:t>
            </a:r>
            <a:endParaRPr lang="zh-TW" altLang="en-US" sz="9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1735113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5967" y="224144"/>
            <a:ext cx="5819562" cy="3879708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652072" y="224144"/>
            <a:ext cx="385247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8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動機</a:t>
            </a:r>
            <a:endParaRPr lang="zh-TW" altLang="en-US" sz="8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652072" y="1887572"/>
            <a:ext cx="9848538" cy="44325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每次一個人走在路上，</a:t>
            </a:r>
            <a:endParaRPr lang="en-US" altLang="zh-TW" sz="32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看著幸福洋溢的情侶們，</a:t>
            </a:r>
            <a:endParaRPr lang="en-US" altLang="zh-TW" sz="32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再低頭看看我的手機，</a:t>
            </a:r>
            <a:endParaRPr lang="en-US" altLang="zh-TW" sz="32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聯絡人中的女性寥寥無幾，</a:t>
            </a:r>
            <a:endParaRPr lang="en-US" altLang="zh-TW" sz="32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我媽、我妹還有國中老師</a:t>
            </a:r>
            <a:r>
              <a:rPr lang="en-US" altLang="zh-TW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……</a:t>
            </a:r>
          </a:p>
          <a:p>
            <a:pPr>
              <a:lnSpc>
                <a:spcPct val="150000"/>
              </a:lnSpc>
            </a:pPr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我決定了，我一定要交到一個人人稱羨的女友</a:t>
            </a:r>
            <a:r>
              <a:rPr lang="en-US" altLang="zh-TW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!</a:t>
            </a:r>
            <a:endParaRPr lang="zh-TW" altLang="en-US" sz="3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52072" y="1751093"/>
            <a:ext cx="5441429" cy="56080"/>
          </a:xfrm>
          <a:prstGeom prst="rect">
            <a:avLst/>
          </a:prstGeom>
          <a:solidFill>
            <a:srgbClr val="E4BD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bg2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5331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/>
          <p:cNvSpPr txBox="1"/>
          <p:nvPr/>
        </p:nvSpPr>
        <p:spPr>
          <a:xfrm>
            <a:off x="742013" y="224144"/>
            <a:ext cx="502170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defRPr sz="88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系統概述</a:t>
            </a: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5967" y="224144"/>
            <a:ext cx="5819562" cy="3879708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742013" y="1670694"/>
            <a:ext cx="915899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系統打開</a:t>
            </a:r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就是與女友的</a:t>
            </a:r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聊天</a:t>
            </a:r>
            <a:endParaRPr lang="en-US" altLang="zh-TW" sz="32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視窗</a:t>
            </a:r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可以</a:t>
            </a:r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與</a:t>
            </a:r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女友進行日常</a:t>
            </a:r>
            <a:endParaRPr lang="en-US" altLang="zh-TW" sz="32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聊天，輸入特定關鍵字即可</a:t>
            </a:r>
            <a:endParaRPr lang="en-US" altLang="zh-TW" sz="32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請</a:t>
            </a:r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女友幫忙</a:t>
            </a:r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記帳甚至是設定</a:t>
            </a:r>
            <a:endParaRPr lang="en-US" altLang="zh-TW" sz="32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鬧鐘叫你起床，此外，還有一些增加</a:t>
            </a:r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情趣的小遊戲讓你們感情升溫唷</a:t>
            </a:r>
            <a:r>
              <a:rPr lang="en-US" altLang="zh-TW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~</a:t>
            </a:r>
            <a:endParaRPr lang="zh-TW" altLang="en-US" sz="3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52072" y="1642654"/>
            <a:ext cx="5441429" cy="56080"/>
          </a:xfrm>
          <a:prstGeom prst="rect">
            <a:avLst/>
          </a:prstGeom>
          <a:solidFill>
            <a:srgbClr val="E4BD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bg2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55051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群組 37"/>
          <p:cNvGrpSpPr/>
          <p:nvPr/>
        </p:nvGrpSpPr>
        <p:grpSpPr>
          <a:xfrm>
            <a:off x="172386" y="2681948"/>
            <a:ext cx="11847227" cy="3558354"/>
            <a:chOff x="172386" y="1629333"/>
            <a:chExt cx="11847227" cy="3558354"/>
          </a:xfrm>
        </p:grpSpPr>
        <p:grpSp>
          <p:nvGrpSpPr>
            <p:cNvPr id="37" name="群組 36"/>
            <p:cNvGrpSpPr/>
            <p:nvPr/>
          </p:nvGrpSpPr>
          <p:grpSpPr>
            <a:xfrm>
              <a:off x="172386" y="1629333"/>
              <a:ext cx="11847227" cy="3558354"/>
              <a:chOff x="172386" y="1629333"/>
              <a:chExt cx="11847227" cy="3558354"/>
            </a:xfrm>
          </p:grpSpPr>
          <p:cxnSp>
            <p:nvCxnSpPr>
              <p:cNvPr id="19" name="肘形接點 18"/>
              <p:cNvCxnSpPr>
                <a:stCxn id="5" idx="2"/>
                <a:endCxn id="6" idx="0"/>
              </p:cNvCxnSpPr>
              <p:nvPr/>
            </p:nvCxnSpPr>
            <p:spPr>
              <a:xfrm rot="16200000" flipH="1">
                <a:off x="6602308" y="1878384"/>
                <a:ext cx="723750" cy="1641420"/>
              </a:xfrm>
              <a:prstGeom prst="bentConnector3">
                <a:avLst/>
              </a:prstGeom>
              <a:ln w="571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肘形接點 21"/>
              <p:cNvCxnSpPr>
                <a:stCxn id="5" idx="2"/>
                <a:endCxn id="8" idx="0"/>
              </p:cNvCxnSpPr>
              <p:nvPr/>
            </p:nvCxnSpPr>
            <p:spPr>
              <a:xfrm rot="5400000">
                <a:off x="5030292" y="1941386"/>
                <a:ext cx="717348" cy="1509014"/>
              </a:xfrm>
              <a:prstGeom prst="bentConnector3">
                <a:avLst/>
              </a:prstGeom>
              <a:ln w="571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4" name="群組 33"/>
              <p:cNvGrpSpPr/>
              <p:nvPr/>
            </p:nvGrpSpPr>
            <p:grpSpPr>
              <a:xfrm>
                <a:off x="172386" y="1629333"/>
                <a:ext cx="11847227" cy="3558354"/>
                <a:chOff x="184875" y="1497997"/>
                <a:chExt cx="11847227" cy="3558354"/>
              </a:xfrm>
            </p:grpSpPr>
            <p:sp>
              <p:nvSpPr>
                <p:cNvPr id="5" name="文字方塊 4"/>
                <p:cNvSpPr txBox="1"/>
                <p:nvPr/>
              </p:nvSpPr>
              <p:spPr>
                <a:xfrm>
                  <a:off x="4844322" y="1497997"/>
                  <a:ext cx="2623279" cy="707886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TW" altLang="en-US" sz="4000" dirty="0" smtClean="0"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聊天介面</a:t>
                  </a:r>
                  <a:endParaRPr lang="zh-TW" altLang="en-US" sz="4000" dirty="0"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sp>
              <p:nvSpPr>
                <p:cNvPr id="6" name="文字方塊 5"/>
                <p:cNvSpPr txBox="1"/>
                <p:nvPr/>
              </p:nvSpPr>
              <p:spPr>
                <a:xfrm>
                  <a:off x="6485742" y="2929633"/>
                  <a:ext cx="2623279" cy="707886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TW" altLang="en-US" sz="4000" dirty="0"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鬧鐘</a:t>
                  </a:r>
                </a:p>
              </p:txBody>
            </p:sp>
            <p:sp>
              <p:nvSpPr>
                <p:cNvPr id="7" name="文字方塊 6"/>
                <p:cNvSpPr txBox="1"/>
                <p:nvPr/>
              </p:nvSpPr>
              <p:spPr>
                <a:xfrm>
                  <a:off x="184875" y="2926432"/>
                  <a:ext cx="2623279" cy="707886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TW" altLang="en-US" sz="4000" dirty="0"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記帳</a:t>
                  </a:r>
                </a:p>
              </p:txBody>
            </p:sp>
            <p:sp>
              <p:nvSpPr>
                <p:cNvPr id="8" name="文字方塊 7"/>
                <p:cNvSpPr txBox="1"/>
                <p:nvPr/>
              </p:nvSpPr>
              <p:spPr>
                <a:xfrm>
                  <a:off x="3107956" y="2923231"/>
                  <a:ext cx="3077984" cy="707886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TW" altLang="en-US" sz="4000" dirty="0"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美食選擇器</a:t>
                  </a:r>
                </a:p>
              </p:txBody>
            </p:sp>
            <p:sp>
              <p:nvSpPr>
                <p:cNvPr id="9" name="文字方塊 8"/>
                <p:cNvSpPr txBox="1"/>
                <p:nvPr/>
              </p:nvSpPr>
              <p:spPr>
                <a:xfrm>
                  <a:off x="9408823" y="2932835"/>
                  <a:ext cx="2623279" cy="707886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TW" altLang="en-US" sz="4000" dirty="0" smtClean="0"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小遊戲</a:t>
                  </a:r>
                  <a:endParaRPr lang="zh-TW" altLang="en-US" sz="4000" dirty="0"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sp>
              <p:nvSpPr>
                <p:cNvPr id="10" name="文字方塊 9"/>
                <p:cNvSpPr txBox="1"/>
                <p:nvPr/>
              </p:nvSpPr>
              <p:spPr>
                <a:xfrm>
                  <a:off x="184876" y="4348465"/>
                  <a:ext cx="2623279" cy="707886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TW" altLang="en-US" sz="4000" dirty="0" smtClean="0"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資料庫</a:t>
                  </a:r>
                  <a:endParaRPr lang="zh-TW" altLang="en-US" sz="4000" dirty="0"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cxnSp>
              <p:nvCxnSpPr>
                <p:cNvPr id="12" name="肘形接點 11"/>
                <p:cNvCxnSpPr>
                  <a:stCxn id="5" idx="2"/>
                  <a:endCxn id="9" idx="0"/>
                </p:cNvCxnSpPr>
                <p:nvPr/>
              </p:nvCxnSpPr>
              <p:spPr>
                <a:xfrm rot="16200000" flipH="1">
                  <a:off x="8074736" y="287108"/>
                  <a:ext cx="726952" cy="4564501"/>
                </a:xfrm>
                <a:prstGeom prst="bentConnector3">
                  <a:avLst>
                    <a:gd name="adj1" fmla="val 50000"/>
                  </a:avLst>
                </a:prstGeom>
                <a:ln w="5715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肘形接點 24"/>
                <p:cNvCxnSpPr>
                  <a:stCxn id="5" idx="2"/>
                  <a:endCxn id="7" idx="0"/>
                </p:cNvCxnSpPr>
                <p:nvPr/>
              </p:nvCxnSpPr>
              <p:spPr>
                <a:xfrm rot="5400000">
                  <a:off x="3465965" y="236434"/>
                  <a:ext cx="720549" cy="4659447"/>
                </a:xfrm>
                <a:prstGeom prst="bentConnector3">
                  <a:avLst/>
                </a:prstGeom>
                <a:ln w="5715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28" name="直線單箭頭接點 27"/>
            <p:cNvCxnSpPr>
              <a:stCxn id="7" idx="2"/>
              <a:endCxn id="10" idx="0"/>
            </p:cNvCxnSpPr>
            <p:nvPr/>
          </p:nvCxnSpPr>
          <p:spPr>
            <a:xfrm>
              <a:off x="1484026" y="3765654"/>
              <a:ext cx="1" cy="714147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文字方塊 35"/>
          <p:cNvSpPr txBox="1"/>
          <p:nvPr/>
        </p:nvSpPr>
        <p:spPr>
          <a:xfrm>
            <a:off x="3585148" y="617699"/>
            <a:ext cx="502170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defRPr sz="88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 smtClean="0"/>
              <a:t>系統架構</a:t>
            </a:r>
            <a:endParaRPr lang="zh-TW" altLang="en-US" dirty="0"/>
          </a:p>
        </p:txBody>
      </p:sp>
      <p:sp>
        <p:nvSpPr>
          <p:cNvPr id="39" name="矩形 38"/>
          <p:cNvSpPr/>
          <p:nvPr/>
        </p:nvSpPr>
        <p:spPr>
          <a:xfrm>
            <a:off x="3210393" y="2064249"/>
            <a:ext cx="5771213" cy="5608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356872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/>
          <p:cNvSpPr/>
          <p:nvPr/>
        </p:nvSpPr>
        <p:spPr>
          <a:xfrm>
            <a:off x="5471410" y="314793"/>
            <a:ext cx="6580682" cy="6265889"/>
          </a:xfrm>
          <a:prstGeom prst="rect">
            <a:avLst/>
          </a:prstGeom>
          <a:noFill/>
          <a:ln w="762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800" y="314793"/>
            <a:ext cx="5012711" cy="6265889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2945066" y="314793"/>
            <a:ext cx="984104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defRPr sz="88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 smtClean="0">
                <a:solidFill>
                  <a:schemeClr val="bg1"/>
                </a:solidFill>
              </a:rPr>
              <a:t>系統</a:t>
            </a:r>
            <a:r>
              <a:rPr lang="zh-TW" altLang="en-US" dirty="0" smtClean="0"/>
              <a:t>需求達成情況</a:t>
            </a:r>
            <a:endParaRPr lang="zh-TW" altLang="en-US" dirty="0"/>
          </a:p>
        </p:txBody>
      </p:sp>
      <p:grpSp>
        <p:nvGrpSpPr>
          <p:cNvPr id="23" name="群組 22"/>
          <p:cNvGrpSpPr/>
          <p:nvPr/>
        </p:nvGrpSpPr>
        <p:grpSpPr>
          <a:xfrm>
            <a:off x="7957777" y="1745497"/>
            <a:ext cx="2953065" cy="4695558"/>
            <a:chOff x="6295866" y="1901590"/>
            <a:chExt cx="2953065" cy="4695558"/>
          </a:xfrm>
        </p:grpSpPr>
        <p:sp>
          <p:nvSpPr>
            <p:cNvPr id="9" name="文字方塊 8"/>
            <p:cNvSpPr txBox="1"/>
            <p:nvPr/>
          </p:nvSpPr>
          <p:spPr>
            <a:xfrm>
              <a:off x="6295866" y="1901590"/>
              <a:ext cx="170887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40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記帳</a:t>
              </a:r>
              <a:endParaRPr lang="zh-TW" altLang="en-US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0" name="文字方塊 9"/>
            <p:cNvSpPr txBox="1"/>
            <p:nvPr/>
          </p:nvSpPr>
          <p:spPr>
            <a:xfrm>
              <a:off x="6295866" y="2676126"/>
              <a:ext cx="140907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4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鬧鐘</a:t>
              </a:r>
            </a:p>
          </p:txBody>
        </p:sp>
        <p:sp>
          <p:nvSpPr>
            <p:cNvPr id="11" name="文字方塊 10"/>
            <p:cNvSpPr txBox="1"/>
            <p:nvPr/>
          </p:nvSpPr>
          <p:spPr>
            <a:xfrm>
              <a:off x="6295866" y="3490612"/>
              <a:ext cx="170887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4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小遊戲</a:t>
              </a:r>
            </a:p>
          </p:txBody>
        </p:sp>
        <p:sp>
          <p:nvSpPr>
            <p:cNvPr id="12" name="文字方塊 11"/>
            <p:cNvSpPr txBox="1"/>
            <p:nvPr/>
          </p:nvSpPr>
          <p:spPr>
            <a:xfrm>
              <a:off x="6295866" y="4258055"/>
              <a:ext cx="295306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4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美食選擇</a:t>
              </a:r>
            </a:p>
          </p:txBody>
        </p:sp>
        <p:sp>
          <p:nvSpPr>
            <p:cNvPr id="13" name="文字方塊 12"/>
            <p:cNvSpPr txBox="1"/>
            <p:nvPr/>
          </p:nvSpPr>
          <p:spPr>
            <a:xfrm>
              <a:off x="6295866" y="5889262"/>
              <a:ext cx="250335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4000" b="1" dirty="0">
                  <a:solidFill>
                    <a:schemeClr val="accent2">
                      <a:lumMod val="7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定時訊息</a:t>
              </a:r>
            </a:p>
          </p:txBody>
        </p:sp>
        <p:sp>
          <p:nvSpPr>
            <p:cNvPr id="14" name="文字方塊 13"/>
            <p:cNvSpPr txBox="1"/>
            <p:nvPr/>
          </p:nvSpPr>
          <p:spPr>
            <a:xfrm>
              <a:off x="6295866" y="5077074"/>
              <a:ext cx="140907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4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聊天</a:t>
              </a:r>
            </a:p>
          </p:txBody>
        </p:sp>
      </p:grpSp>
      <p:sp>
        <p:nvSpPr>
          <p:cNvPr id="32" name="乘號 31"/>
          <p:cNvSpPr/>
          <p:nvPr/>
        </p:nvSpPr>
        <p:spPr>
          <a:xfrm>
            <a:off x="7075357" y="5733169"/>
            <a:ext cx="790230" cy="707886"/>
          </a:xfrm>
          <a:prstGeom prst="mathMultiply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90613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1638" y="1016442"/>
            <a:ext cx="8848725" cy="5724525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3106396" y="185445"/>
            <a:ext cx="5979207" cy="83099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zh-TW" altLang="en-US" sz="4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類別</a:t>
            </a:r>
            <a:r>
              <a:rPr lang="zh-TW" altLang="en-US" sz="4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圖</a:t>
            </a:r>
          </a:p>
        </p:txBody>
      </p:sp>
    </p:spTree>
    <p:extLst>
      <p:ext uri="{BB962C8B-B14F-4D97-AF65-F5344CB8AC3E}">
        <p14:creationId xmlns:p14="http://schemas.microsoft.com/office/powerpoint/2010/main" val="10136369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25099" y="0"/>
            <a:ext cx="9066901" cy="6858000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806298" y="897536"/>
            <a:ext cx="923330" cy="506292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TW" altLang="en-US" sz="4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完成之使用者介面</a:t>
            </a:r>
            <a:endParaRPr lang="zh-TW" altLang="en-US" sz="4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438352" y="0"/>
            <a:ext cx="45719" cy="685800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941620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806298" y="897536"/>
            <a:ext cx="923330" cy="506292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TW" altLang="en-US" sz="4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完成之使用者介面</a:t>
            </a:r>
            <a:endParaRPr lang="zh-TW" altLang="en-US" sz="4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438352" y="0"/>
            <a:ext cx="45719" cy="685800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5611" y="985838"/>
            <a:ext cx="4152900" cy="4886325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0424" y="976313"/>
            <a:ext cx="4171950" cy="490537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262335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806298" y="897536"/>
            <a:ext cx="923330" cy="506292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TW" altLang="en-US" sz="4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完成之使用者介面</a:t>
            </a:r>
            <a:endParaRPr lang="zh-TW" altLang="en-US" sz="4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438352" y="0"/>
            <a:ext cx="45719" cy="685800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09875" y="128587"/>
            <a:ext cx="9382125" cy="660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3674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272</TotalTime>
  <Words>312</Words>
  <Application>Microsoft Office PowerPoint</Application>
  <PresentationFormat>寬螢幕</PresentationFormat>
  <Paragraphs>85</Paragraphs>
  <Slides>14</Slides>
  <Notes>8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14</vt:i4>
      </vt:variant>
    </vt:vector>
  </HeadingPairs>
  <TitlesOfParts>
    <vt:vector size="23" baseType="lpstr">
      <vt:lpstr>Yu Gothic UI</vt:lpstr>
      <vt:lpstr>Yu Gothic UI Semibold</vt:lpstr>
      <vt:lpstr>微軟正黑體</vt:lpstr>
      <vt:lpstr>新細明體</vt:lpstr>
      <vt:lpstr>Arial</vt:lpstr>
      <vt:lpstr>Broadway</vt:lpstr>
      <vt:lpstr>Calibri</vt:lpstr>
      <vt:lpstr>Calibri Light</vt:lpstr>
      <vt:lpstr>Office 佈景主題</vt:lpstr>
      <vt:lpstr>Candy Yen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Candy Yen</dc:title>
  <dc:creator>hao</dc:creator>
  <cp:lastModifiedBy>hao</cp:lastModifiedBy>
  <cp:revision>21</cp:revision>
  <dcterms:created xsi:type="dcterms:W3CDTF">2018-01-10T18:01:07Z</dcterms:created>
  <dcterms:modified xsi:type="dcterms:W3CDTF">2018-01-10T22:33:22Z</dcterms:modified>
</cp:coreProperties>
</file>